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04" r:id="rId3"/>
    <p:sldId id="257" r:id="rId4"/>
    <p:sldId id="263" r:id="rId5"/>
    <p:sldId id="279" r:id="rId6"/>
    <p:sldId id="269" r:id="rId7"/>
    <p:sldId id="282" r:id="rId8"/>
    <p:sldId id="283" r:id="rId9"/>
    <p:sldId id="284" r:id="rId10"/>
    <p:sldId id="285" r:id="rId11"/>
    <p:sldId id="298" r:id="rId12"/>
    <p:sldId id="275" r:id="rId13"/>
    <p:sldId id="293" r:id="rId14"/>
    <p:sldId id="303" r:id="rId15"/>
    <p:sldId id="277" r:id="rId16"/>
    <p:sldId id="288" r:id="rId17"/>
    <p:sldId id="289" r:id="rId18"/>
    <p:sldId id="278" r:id="rId19"/>
    <p:sldId id="268" r:id="rId20"/>
    <p:sldId id="261" r:id="rId21"/>
    <p:sldId id="300" r:id="rId22"/>
    <p:sldId id="281" r:id="rId23"/>
    <p:sldId id="294" r:id="rId24"/>
    <p:sldId id="265" r:id="rId25"/>
    <p:sldId id="305" r:id="rId26"/>
    <p:sldId id="297" r:id="rId27"/>
    <p:sldId id="259" r:id="rId28"/>
    <p:sldId id="292" r:id="rId29"/>
    <p:sldId id="291" r:id="rId30"/>
    <p:sldId id="272" r:id="rId31"/>
    <p:sldId id="302" r:id="rId32"/>
    <p:sldId id="295" r:id="rId33"/>
    <p:sldId id="290" r:id="rId34"/>
    <p:sldId id="273" r:id="rId35"/>
    <p:sldId id="286" r:id="rId36"/>
    <p:sldId id="301" r:id="rId37"/>
    <p:sldId id="287" r:id="rId38"/>
  </p:sldIdLst>
  <p:sldSz cx="9144000" cy="6858000" type="screen4x3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A509E-1B10-407F-9B38-738B6F59E912}" type="datetimeFigureOut">
              <a:rPr lang="fr-FR" smtClean="0"/>
              <a:pPr/>
              <a:t>11/12/2013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4D886-7D89-415B-A64F-16A4D9FC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984EEBF-2CF5-41C9-8F54-121880256C64}" type="datetimeFigureOut">
              <a:rPr lang="fr-FR" smtClean="0"/>
              <a:pPr/>
              <a:t>11/12/2013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90C4E04-84AB-4A58-8D10-FBD4E39F3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C4E04-84AB-4A58-8D10-FBD4E39F3919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C4E04-84AB-4A58-8D10-FBD4E39F3919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C4E04-84AB-4A58-8D10-FBD4E39F3919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C9C-DA85-467E-95FE-46A477B2419C}" type="datetimeFigureOut">
              <a:rPr lang="fr-FR" smtClean="0"/>
              <a:pPr/>
              <a:t>11/12/2013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B8D1-71F7-46F5-AAF5-850B4C7E19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C9C-DA85-467E-95FE-46A477B2419C}" type="datetimeFigureOut">
              <a:rPr lang="fr-FR" smtClean="0"/>
              <a:pPr/>
              <a:t>11/12/2013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B8D1-71F7-46F5-AAF5-850B4C7E19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C9C-DA85-467E-95FE-46A477B2419C}" type="datetimeFigureOut">
              <a:rPr lang="fr-FR" smtClean="0"/>
              <a:pPr/>
              <a:t>11/12/2013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B8D1-71F7-46F5-AAF5-850B4C7E19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C9C-DA85-467E-95FE-46A477B2419C}" type="datetimeFigureOut">
              <a:rPr lang="fr-FR" smtClean="0"/>
              <a:pPr/>
              <a:t>11/12/2013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B8D1-71F7-46F5-AAF5-850B4C7E19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C9C-DA85-467E-95FE-46A477B2419C}" type="datetimeFigureOut">
              <a:rPr lang="fr-FR" smtClean="0"/>
              <a:pPr/>
              <a:t>11/12/2013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B8D1-71F7-46F5-AAF5-850B4C7E19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C9C-DA85-467E-95FE-46A477B2419C}" type="datetimeFigureOut">
              <a:rPr lang="fr-FR" smtClean="0"/>
              <a:pPr/>
              <a:t>11/12/2013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B8D1-71F7-46F5-AAF5-850B4C7E19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C9C-DA85-467E-95FE-46A477B2419C}" type="datetimeFigureOut">
              <a:rPr lang="fr-FR" smtClean="0"/>
              <a:pPr/>
              <a:t>11/12/2013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B8D1-71F7-46F5-AAF5-850B4C7E19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C9C-DA85-467E-95FE-46A477B2419C}" type="datetimeFigureOut">
              <a:rPr lang="fr-FR" smtClean="0"/>
              <a:pPr/>
              <a:t>11/12/2013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B8D1-71F7-46F5-AAF5-850B4C7E19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C9C-DA85-467E-95FE-46A477B2419C}" type="datetimeFigureOut">
              <a:rPr lang="fr-FR" smtClean="0"/>
              <a:pPr/>
              <a:t>11/12/2013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B8D1-71F7-46F5-AAF5-850B4C7E19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C9C-DA85-467E-95FE-46A477B2419C}" type="datetimeFigureOut">
              <a:rPr lang="fr-FR" smtClean="0"/>
              <a:pPr/>
              <a:t>11/12/2013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B8D1-71F7-46F5-AAF5-850B4C7E19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60C9C-DA85-467E-95FE-46A477B2419C}" type="datetimeFigureOut">
              <a:rPr lang="fr-FR" smtClean="0"/>
              <a:pPr/>
              <a:t>11/12/2013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B8D1-71F7-46F5-AAF5-850B4C7E19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60C9C-DA85-467E-95FE-46A477B2419C}" type="datetimeFigureOut">
              <a:rPr lang="fr-FR" smtClean="0"/>
              <a:pPr/>
              <a:t>11/12/2013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B8D1-71F7-46F5-AAF5-850B4C7E19D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11" y="2564904"/>
            <a:ext cx="7228517" cy="2092881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FF0000"/>
                </a:solidFill>
              </a:rPr>
              <a:t>Assemblée Générale</a:t>
            </a:r>
          </a:p>
          <a:p>
            <a:pPr algn="ctr"/>
            <a:r>
              <a:rPr lang="fr-FR" sz="3600" dirty="0" smtClean="0">
                <a:solidFill>
                  <a:srgbClr val="002060"/>
                </a:solidFill>
              </a:rPr>
              <a:t>11 décembre 2013</a:t>
            </a:r>
          </a:p>
          <a:p>
            <a:pPr algn="ctr"/>
            <a:r>
              <a:rPr lang="fr-FR" sz="2400" dirty="0" smtClean="0">
                <a:solidFill>
                  <a:srgbClr val="002060"/>
                </a:solidFill>
              </a:rPr>
              <a:t>Hôtel de Ville de Château-Gontier &amp; </a:t>
            </a:r>
            <a:r>
              <a:rPr lang="fr-FR" sz="2400" dirty="0" err="1" smtClean="0">
                <a:solidFill>
                  <a:srgbClr val="002060"/>
                </a:solidFill>
              </a:rPr>
              <a:t>Bazouges</a:t>
            </a:r>
            <a:endParaRPr lang="fr-FR" sz="2400" dirty="0">
              <a:solidFill>
                <a:srgbClr val="00206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chateau8.jpg"/>
          <p:cNvPicPr>
            <a:picLocks noChangeAspect="1"/>
          </p:cNvPicPr>
          <p:nvPr/>
        </p:nvPicPr>
        <p:blipFill>
          <a:blip r:embed="rId3" cstate="print"/>
          <a:srcRect l="7560" r="7391"/>
          <a:stretch>
            <a:fillRect/>
          </a:stretch>
        </p:blipFill>
        <p:spPr>
          <a:xfrm>
            <a:off x="539552" y="1556792"/>
            <a:ext cx="2808312" cy="2195830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pic>
        <p:nvPicPr>
          <p:cNvPr id="9" name="Image 8" descr="Groupe jeunes.bmp"/>
          <p:cNvPicPr>
            <a:picLocks noChangeAspect="1"/>
          </p:cNvPicPr>
          <p:nvPr/>
        </p:nvPicPr>
        <p:blipFill>
          <a:blip r:embed="rId4" cstate="print"/>
          <a:srcRect t="9069" b="14750"/>
          <a:stretch>
            <a:fillRect/>
          </a:stretch>
        </p:blipFill>
        <p:spPr>
          <a:xfrm>
            <a:off x="4860032" y="1484785"/>
            <a:ext cx="2880320" cy="2282950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pic>
        <p:nvPicPr>
          <p:cNvPr id="12" name="Image 11" descr="Groupe pélerinage.jpg"/>
          <p:cNvPicPr>
            <a:picLocks noChangeAspect="1"/>
          </p:cNvPicPr>
          <p:nvPr/>
        </p:nvPicPr>
        <p:blipFill>
          <a:blip r:embed="rId5" cstate="print"/>
          <a:srcRect l="29085" b="14957"/>
          <a:stretch>
            <a:fillRect/>
          </a:stretch>
        </p:blipFill>
        <p:spPr>
          <a:xfrm>
            <a:off x="611561" y="4293096"/>
            <a:ext cx="2808312" cy="1936486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pic>
        <p:nvPicPr>
          <p:cNvPr id="13" name="Image 12" descr="normal_img_9758.jpg"/>
          <p:cNvPicPr>
            <a:picLocks noChangeAspect="1"/>
          </p:cNvPicPr>
          <p:nvPr/>
        </p:nvPicPr>
        <p:blipFill>
          <a:blip r:embed="rId6" cstate="print"/>
          <a:srcRect l="8696" r="15217"/>
          <a:stretch>
            <a:fillRect/>
          </a:stretch>
        </p:blipFill>
        <p:spPr>
          <a:xfrm>
            <a:off x="5076056" y="4221089"/>
            <a:ext cx="2376264" cy="2076855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971600" y="3789040"/>
            <a:ext cx="1939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notre hôte à </a:t>
            </a:r>
            <a:r>
              <a:rPr lang="fr-FR" sz="1600" dirty="0" err="1" smtClean="0"/>
              <a:t>Sokolica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932040" y="3789040"/>
            <a:ext cx="2737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Les jeunes de Château-Gontier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1115616" y="6309320"/>
            <a:ext cx="19615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Statue de Jean-Paul II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5664771" y="6309320"/>
            <a:ext cx="12834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Folklore local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79712" y="2564904"/>
            <a:ext cx="5057090" cy="11079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002060"/>
                </a:solidFill>
              </a:rPr>
              <a:t>Pôle associatif</a:t>
            </a:r>
            <a:endParaRPr lang="fr-FR" sz="40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885" y="2636912"/>
            <a:ext cx="5247555" cy="2952328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323528" y="1700808"/>
            <a:ext cx="4430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Pôle associatif, 19 rue Jean-Sylvain </a:t>
            </a:r>
            <a:r>
              <a:rPr lang="fr-FR" b="1" dirty="0" err="1" smtClean="0">
                <a:solidFill>
                  <a:srgbClr val="002060"/>
                </a:solidFill>
              </a:rPr>
              <a:t>Fouassier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2276872"/>
            <a:ext cx="2871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2 grandes salles de réunion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1 petite salle de réunion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1 bureau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1 local de rangement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5536" y="4077072"/>
            <a:ext cx="18816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Achat de matériel</a:t>
            </a:r>
          </a:p>
          <a:p>
            <a:endParaRPr lang="fr-FR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tables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chaises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tableaux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1484784"/>
            <a:ext cx="856895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Week-end franco-allemand – 3 au 6 octobre</a:t>
            </a:r>
            <a:endParaRPr lang="fr-FR" sz="20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.jimdo.com/www15/o/s4ee6705f93f92479/img/ief40b7c2bee19a1d/1381303538/std/image.jpg"/>
          <p:cNvPicPr>
            <a:picLocks noChangeAspect="1" noChangeArrowheads="1"/>
          </p:cNvPicPr>
          <p:nvPr/>
        </p:nvPicPr>
        <p:blipFill>
          <a:blip r:embed="rId3" cstate="print">
            <a:lum bright="2000" contrast="-16000"/>
          </a:blip>
          <a:srcRect/>
          <a:stretch>
            <a:fillRect/>
          </a:stretch>
        </p:blipFill>
        <p:spPr bwMode="auto">
          <a:xfrm>
            <a:off x="3347864" y="2132856"/>
            <a:ext cx="5472608" cy="4099820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51520" y="2492896"/>
            <a:ext cx="25795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80 visiteurs de Murrhardt</a:t>
            </a:r>
          </a:p>
          <a:p>
            <a:endParaRPr lang="fr-FR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Élus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Harmonie </a:t>
            </a:r>
            <a:r>
              <a:rPr lang="fr-FR" dirty="0" err="1" smtClean="0">
                <a:solidFill>
                  <a:srgbClr val="002060"/>
                </a:solidFill>
              </a:rPr>
              <a:t>Stadtkapelle</a:t>
            </a:r>
            <a:endParaRPr lang="fr-FR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Ecole de musique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11960" y="23488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Concert avec plus de 300 spectateurs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547664" y="1556792"/>
            <a:ext cx="5832648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Réunion des responsables du Jumelage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 Murrhardt - 23 mars 2013</a:t>
            </a:r>
            <a:endParaRPr lang="fr-FR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u.jimdo.com/www15/o/s4ee6705f93f92479/img/i263c4f5121488247/1364798690/orig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9629" y="2420888"/>
            <a:ext cx="5850683" cy="3912289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49968" y="2564904"/>
            <a:ext cx="6015813" cy="21544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002060"/>
                </a:solidFill>
              </a:rPr>
              <a:t>F.F.E &amp; jeunes</a:t>
            </a:r>
          </a:p>
          <a:p>
            <a:pPr algn="ctr"/>
            <a:r>
              <a:rPr lang="fr-FR" sz="4000" dirty="0" smtClean="0">
                <a:solidFill>
                  <a:srgbClr val="002060"/>
                </a:solidFill>
              </a:rPr>
              <a:t>Stage linguistique &amp; culturel</a:t>
            </a:r>
          </a:p>
          <a:p>
            <a:pPr algn="ctr"/>
            <a:r>
              <a:rPr lang="fr-FR" sz="2800" dirty="0" smtClean="0">
                <a:solidFill>
                  <a:srgbClr val="002060"/>
                </a:solidFill>
              </a:rPr>
              <a:t>Château-Gontier - février 2013</a:t>
            </a:r>
            <a:endParaRPr lang="fr-FR" sz="28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1412776"/>
            <a:ext cx="427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F.F.E &amp; jeunes - Stage linguistique &amp; culturel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2013-02-11 06.03.16.jpg"/>
          <p:cNvPicPr>
            <a:picLocks noChangeAspect="1"/>
          </p:cNvPicPr>
          <p:nvPr/>
        </p:nvPicPr>
        <p:blipFill>
          <a:blip r:embed="rId3" cstate="print"/>
          <a:srcRect l="19604" t="13561" r="17920" b="3138"/>
          <a:stretch>
            <a:fillRect/>
          </a:stretch>
        </p:blipFill>
        <p:spPr>
          <a:xfrm>
            <a:off x="539552" y="1988840"/>
            <a:ext cx="3096344" cy="3096344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pic>
        <p:nvPicPr>
          <p:cNvPr id="8" name="Image 7" descr="2013-02-12 01.04.29.jpg"/>
          <p:cNvPicPr>
            <a:picLocks noChangeAspect="1"/>
          </p:cNvPicPr>
          <p:nvPr/>
        </p:nvPicPr>
        <p:blipFill>
          <a:blip r:embed="rId4" cstate="print"/>
          <a:srcRect l="3538" t="17450" r="15350" b="18501"/>
          <a:stretch>
            <a:fillRect/>
          </a:stretch>
        </p:blipFill>
        <p:spPr>
          <a:xfrm>
            <a:off x="4355976" y="1916832"/>
            <a:ext cx="4255555" cy="2520280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683568" y="5301208"/>
            <a:ext cx="2406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</a:rPr>
              <a:t>Réception à l’hôtel de Ville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80112" y="4797152"/>
            <a:ext cx="1916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</a:rPr>
              <a:t>Au lycée Victor Hugo</a:t>
            </a:r>
            <a:endParaRPr lang="fr-FR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1412776"/>
            <a:ext cx="427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F.F.E &amp; jeunes - Stage linguistique &amp; culturel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2013-02-12 05.12.26.jpg"/>
          <p:cNvPicPr>
            <a:picLocks noChangeAspect="1"/>
          </p:cNvPicPr>
          <p:nvPr/>
        </p:nvPicPr>
        <p:blipFill>
          <a:blip r:embed="rId3" cstate="print"/>
          <a:srcRect r="7850"/>
          <a:stretch>
            <a:fillRect/>
          </a:stretch>
        </p:blipFill>
        <p:spPr>
          <a:xfrm>
            <a:off x="395536" y="1988840"/>
            <a:ext cx="1872208" cy="2708920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pic>
        <p:nvPicPr>
          <p:cNvPr id="10" name="Image 9" descr="cuisine1.jpg"/>
          <p:cNvPicPr>
            <a:picLocks noChangeAspect="1"/>
          </p:cNvPicPr>
          <p:nvPr/>
        </p:nvPicPr>
        <p:blipFill>
          <a:blip r:embed="rId4" cstate="print"/>
          <a:srcRect t="12707"/>
          <a:stretch>
            <a:fillRect/>
          </a:stretch>
        </p:blipFill>
        <p:spPr>
          <a:xfrm>
            <a:off x="4788024" y="1988840"/>
            <a:ext cx="3024047" cy="1978670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pic>
        <p:nvPicPr>
          <p:cNvPr id="12" name="Image 11" descr="2013-02-16 07.47.15.jpg"/>
          <p:cNvPicPr>
            <a:picLocks noChangeAspect="1"/>
          </p:cNvPicPr>
          <p:nvPr/>
        </p:nvPicPr>
        <p:blipFill>
          <a:blip r:embed="rId5" cstate="print"/>
          <a:srcRect t="10725" b="7764"/>
          <a:stretch>
            <a:fillRect/>
          </a:stretch>
        </p:blipFill>
        <p:spPr>
          <a:xfrm>
            <a:off x="2843808" y="4293096"/>
            <a:ext cx="3779912" cy="2310772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563368" y="5013176"/>
            <a:ext cx="15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</a:rPr>
              <a:t>Aux fourneaux …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03848" y="2636912"/>
            <a:ext cx="1011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</a:rPr>
              <a:t>C’est fini !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948264" y="5085184"/>
            <a:ext cx="1872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002060"/>
                </a:solidFill>
              </a:rPr>
              <a:t>Pôt</a:t>
            </a:r>
            <a:r>
              <a:rPr lang="fr-FR" sz="1600" dirty="0" smtClean="0">
                <a:solidFill>
                  <a:srgbClr val="002060"/>
                </a:solidFill>
              </a:rPr>
              <a:t> final au club house de l’Ancienne</a:t>
            </a:r>
            <a:endParaRPr lang="fr-FR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23971" y="2564904"/>
            <a:ext cx="4867807" cy="172354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002060"/>
                </a:solidFill>
              </a:rPr>
              <a:t>F.F.E &amp; jeunes</a:t>
            </a:r>
          </a:p>
          <a:p>
            <a:pPr algn="ctr"/>
            <a:r>
              <a:rPr lang="fr-FR" sz="4000" dirty="0" smtClean="0">
                <a:solidFill>
                  <a:srgbClr val="002060"/>
                </a:solidFill>
              </a:rPr>
              <a:t>Echange de stagiaires</a:t>
            </a:r>
            <a:endParaRPr lang="fr-FR" sz="40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75656" y="2060848"/>
            <a:ext cx="1577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Murrhardt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Rose BOULAY</a:t>
            </a:r>
            <a:endParaRPr lang="fr-FR" sz="20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Armin Moessner et Rose Bou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068960"/>
            <a:ext cx="3024336" cy="2261053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79512" y="1412776"/>
            <a:ext cx="219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Echange de stagiaires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 l="18709" t="6144" r="50898" b="30876"/>
          <a:stretch>
            <a:fillRect/>
          </a:stretch>
        </p:blipFill>
        <p:spPr bwMode="auto">
          <a:xfrm>
            <a:off x="5220072" y="3068960"/>
            <a:ext cx="2232248" cy="2952328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5409937" y="2060848"/>
            <a:ext cx="1918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Château-Gontier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Julia BIETAU</a:t>
            </a:r>
            <a:endParaRPr lang="fr-F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57270" y="2636912"/>
            <a:ext cx="5383270" cy="70788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Ils </a:t>
            </a:r>
            <a:r>
              <a:rPr lang="fr-FR" sz="4000" dirty="0" smtClean="0">
                <a:solidFill>
                  <a:srgbClr val="FF0000"/>
                </a:solidFill>
              </a:rPr>
              <a:t>ont disparu </a:t>
            </a:r>
            <a:r>
              <a:rPr lang="fr-FR" sz="4000" dirty="0" smtClean="0">
                <a:solidFill>
                  <a:srgbClr val="FF0000"/>
                </a:solidFill>
              </a:rPr>
              <a:t>en 2013 …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80370" y="2564904"/>
            <a:ext cx="7555017" cy="11079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002060"/>
                </a:solidFill>
              </a:rPr>
              <a:t>Réseaux thématiques</a:t>
            </a:r>
            <a:endParaRPr lang="fr-FR" sz="40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8224" y="1484784"/>
            <a:ext cx="3832139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Réseaux thématiques – projet en cours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827584" y="3147933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rgbClr val="002060"/>
                </a:solidFill>
              </a:rPr>
              <a:t>Avril 2014 – Murrhardt </a:t>
            </a:r>
            <a:r>
              <a:rPr lang="fr-FR" i="1" dirty="0" smtClean="0">
                <a:solidFill>
                  <a:srgbClr val="002060"/>
                </a:solidFill>
              </a:rPr>
              <a:t>(reporté)</a:t>
            </a: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>Economie, stages dans les villes jumelles, recherche d’emplois à l’étranger.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rgbClr val="002060"/>
                </a:solidFill>
              </a:rPr>
              <a:t>Septembre 2014 – Frome </a:t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>Energies renouvelables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rgbClr val="002060"/>
                </a:solidFill>
              </a:rPr>
              <a:t>Avril 2015 – Château-Gontier</a:t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>Construire une ville durable (espaces verts, éclairage public, élégance urbaine, mobilité dans la ville …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>
                <a:solidFill>
                  <a:srgbClr val="002060"/>
                </a:solidFill>
              </a:rPr>
              <a:t>Octobre 2015 – Rabka</a:t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dirty="0" smtClean="0">
                <a:solidFill>
                  <a:srgbClr val="002060"/>
                </a:solidFill>
              </a:rPr>
              <a:t>Politique du temps libre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9592" y="2132856"/>
            <a:ext cx="5417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Subvention demandée à l’UE : 25 000 € par événement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Ville responsable du dossier : Murrhardt</a:t>
            </a:r>
            <a:endParaRPr lang="fr-FR" b="1" dirty="0">
              <a:solidFill>
                <a:srgbClr val="00206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899592" y="2924944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44898" y="2564904"/>
            <a:ext cx="6025945" cy="11079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002060"/>
                </a:solidFill>
              </a:rPr>
              <a:t>Cours de langues</a:t>
            </a:r>
            <a:endParaRPr lang="fr-FR" sz="40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67544" y="1916832"/>
          <a:ext cx="8064896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5458"/>
                <a:gridCol w="1760697"/>
                <a:gridCol w="1293013"/>
                <a:gridCol w="1237991"/>
                <a:gridCol w="1321593"/>
                <a:gridCol w="1296144"/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Cours de langues</a:t>
                      </a:r>
                      <a:endParaRPr lang="fr-FR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2012-2013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2013-2014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effectif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effectif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cours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Anglais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débutants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conversation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Allemand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débutants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conversation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Espagnol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débutants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conversation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Arabe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 niveau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39552" y="1697216"/>
          <a:ext cx="5112568" cy="4820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64096"/>
                <a:gridCol w="1512168"/>
                <a:gridCol w="273630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Salle Europe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lundi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17 h 30 – 18 h 30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Anglais débutants – groupe 1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19 h 00 – 20 h 00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Anglais débutants – groupe 2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mardi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19 h 00 – 20 h 00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Anglais conversation – groupe 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mercredi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19 h 00 – 20 h 00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Anglais conversation – groupe 1</a:t>
                      </a: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jeudi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18 h 30 – 19 h 30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Allemand débutants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 h 00 – 21 h 00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Anglais conversation – groupe 1</a:t>
                      </a:r>
                    </a:p>
                  </a:txBody>
                  <a:tcPr anchor="ctr"/>
                </a:tc>
              </a:tr>
              <a:tr h="370840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/>
                        <a:t>Salle Mayenne</a:t>
                      </a:r>
                      <a:endParaRPr lang="fr-F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mardi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18 h 15 – 19 h 15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Espagnol conversation</a:t>
                      </a: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mercredi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19 h 00 – 20 h 00 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Espagnol débutants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 h 15 – 21 h 30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Arabe</a:t>
                      </a:r>
                    </a:p>
                  </a:txBody>
                  <a:tcPr anchor="ctr"/>
                </a:tc>
              </a:tr>
              <a:tr h="370840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/>
                        <a:t>Petite salle de réunion</a:t>
                      </a:r>
                      <a:endParaRPr lang="fr-F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/>
                        <a:t>lundi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17</a:t>
                      </a:r>
                      <a:r>
                        <a:rPr lang="fr-FR" sz="1400" baseline="0" dirty="0" smtClean="0"/>
                        <a:t> h 00 – 18 h 00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 smtClean="0"/>
                        <a:t> Allemand conversation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300192" y="1700808"/>
          <a:ext cx="2111896" cy="48245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11896"/>
              </a:tblGrid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2060"/>
                          </a:solidFill>
                        </a:rPr>
                        <a:t>Enseignantes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2060"/>
                          </a:solidFill>
                        </a:rPr>
                        <a:t>Anglais</a:t>
                      </a:r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2060"/>
                          </a:solidFill>
                        </a:rPr>
                        <a:t>Viviane MOTTIN</a:t>
                      </a:r>
                      <a:endParaRPr lang="fr-FR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2060"/>
                          </a:solidFill>
                        </a:rPr>
                        <a:t>Catie SCUILLER</a:t>
                      </a:r>
                      <a:endParaRPr lang="fr-FR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2060"/>
                          </a:solidFill>
                        </a:rPr>
                        <a:t>Allemand</a:t>
                      </a:r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fr-FR" sz="1600" b="1" smtClean="0">
                          <a:solidFill>
                            <a:srgbClr val="002060"/>
                          </a:solidFill>
                        </a:rPr>
                        <a:t>Catherine PETRON</a:t>
                      </a:r>
                      <a:endParaRPr lang="fr-FR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rgbClr val="002060"/>
                          </a:solidFill>
                        </a:rPr>
                        <a:t>Gudrun</a:t>
                      </a:r>
                      <a:r>
                        <a:rPr lang="fr-FR" sz="1600" b="1" dirty="0" smtClean="0">
                          <a:solidFill>
                            <a:srgbClr val="002060"/>
                          </a:solidFill>
                        </a:rPr>
                        <a:t> HOEREN</a:t>
                      </a:r>
                      <a:endParaRPr lang="fr-FR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2060"/>
                          </a:solidFill>
                        </a:rPr>
                        <a:t>Espagnol</a:t>
                      </a:r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2060"/>
                          </a:solidFill>
                        </a:rPr>
                        <a:t>Esther TEYSSEDOU</a:t>
                      </a:r>
                      <a:endParaRPr lang="fr-FR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rgbClr val="002060"/>
                          </a:solidFill>
                        </a:rPr>
                        <a:t>Arabe</a:t>
                      </a:r>
                      <a:endParaRPr lang="fr-FR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59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rgbClr val="002060"/>
                          </a:solidFill>
                        </a:rPr>
                        <a:t>Naïma</a:t>
                      </a:r>
                      <a:r>
                        <a:rPr lang="fr-FR" sz="1600" b="1" dirty="0" smtClean="0">
                          <a:solidFill>
                            <a:srgbClr val="002060"/>
                          </a:solidFill>
                        </a:rPr>
                        <a:t> SAMIRI</a:t>
                      </a:r>
                      <a:endParaRPr lang="fr-FR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8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51520" y="1484784"/>
            <a:ext cx="3896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Cours de langues - Évolution 2002-2014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060848"/>
            <a:ext cx="8892480" cy="427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6444208" cy="4453121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259632" y="1484784"/>
            <a:ext cx="466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Site Internet : www.jumelage-chateau-gontier.fr</a:t>
            </a:r>
            <a:endParaRPr lang="fr-FR" dirty="0">
              <a:solidFill>
                <a:srgbClr val="002060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948264" y="1988840"/>
          <a:ext cx="2039888" cy="199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944"/>
                <a:gridCol w="101994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Connexions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2012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2118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2013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1902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 smtClean="0"/>
                        <a:t>au 11/12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Août</a:t>
                      </a:r>
                      <a:r>
                        <a:rPr lang="fr-FR" sz="1400" baseline="0" dirty="0" smtClean="0"/>
                        <a:t> 2011 à aujourd’hui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4849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59961" y="2564904"/>
            <a:ext cx="6995826" cy="11079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002060"/>
                </a:solidFill>
              </a:rPr>
              <a:t>Bilan financier 2012</a:t>
            </a:r>
            <a:endParaRPr lang="fr-FR" sz="40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496" y="1484784"/>
            <a:ext cx="1159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financier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fr-F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259632" y="1412776"/>
          <a:ext cx="7560841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125"/>
                <a:gridCol w="1052155"/>
                <a:gridCol w="1223438"/>
                <a:gridCol w="1468125"/>
                <a:gridCol w="1088858"/>
                <a:gridCol w="1260140"/>
              </a:tblGrid>
              <a:tr h="35889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Dépenses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Recettes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9168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2012</a:t>
                      </a:r>
                      <a:endParaRPr lang="fr-FR" sz="1200" dirty="0"/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endParaRPr lang="fr-F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cotisations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330,00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315,00</a:t>
                      </a:r>
                      <a:endParaRPr lang="fr-FR" sz="1100" b="1" dirty="0"/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Cours de langues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7 468,00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6 016,00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Cours de langues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10 405,00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8 700,00</a:t>
                      </a:r>
                      <a:endParaRPr lang="fr-FR" sz="1100" b="1" dirty="0"/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Frais de cours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632,06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482,74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b="1" dirty="0"/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Aides associations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2 055,00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545,00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Subventions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3593,00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3392,90</a:t>
                      </a:r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Quadripartites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3 788,35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3830,00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Quadripartites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2 615,00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3 279,49</a:t>
                      </a:r>
                      <a:endParaRPr lang="fr-FR" sz="1100" b="1" dirty="0"/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Quadripartite 2010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2 115,20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b="1" dirty="0"/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Jeunes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1 781,21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1  300,69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Jeunes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1 710,21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2 656,85</a:t>
                      </a:r>
                      <a:endParaRPr lang="fr-FR" sz="1100" b="1" dirty="0"/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Déplacements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2 400,00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Déplacements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1</a:t>
                      </a:r>
                      <a:r>
                        <a:rPr lang="fr-FR" sz="1100" b="1" baseline="0" dirty="0" smtClean="0"/>
                        <a:t> </a:t>
                      </a:r>
                      <a:r>
                        <a:rPr lang="fr-FR" sz="1100" b="1" dirty="0" smtClean="0"/>
                        <a:t>200,00</a:t>
                      </a:r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Hébergement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800,00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400,00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Hébergement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800,00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400,00</a:t>
                      </a:r>
                      <a:endParaRPr lang="fr-FR" sz="1100" b="1" dirty="0"/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Frais administratifs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89,04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559,31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b="1" dirty="0"/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Informatique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540,83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298,37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b="1" dirty="0"/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Assurances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451,03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475,90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b="1" dirty="0"/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Frais de banque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34,00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39,00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b="1" dirty="0"/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Divers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162,13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1139,30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Divers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270,00</a:t>
                      </a:r>
                      <a:endParaRPr lang="fr-FR" sz="1100" b="1" dirty="0"/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Intérêts livret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376,09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422,06</a:t>
                      </a:r>
                      <a:endParaRPr lang="fr-FR" sz="1100" b="1" dirty="0"/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Total dépenses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17 801,65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17 486,31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Total des recettes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21 944,50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20 636,30</a:t>
                      </a:r>
                      <a:endParaRPr lang="fr-FR" sz="1100" b="1" dirty="0"/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Excédent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4 142,85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3 149,99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Déficit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sz="1100" b="1" dirty="0"/>
                    </a:p>
                  </a:txBody>
                  <a:tcPr/>
                </a:tc>
              </a:tr>
              <a:tr h="2571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Total général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21</a:t>
                      </a:r>
                      <a:r>
                        <a:rPr lang="fr-FR" sz="1100" baseline="0" dirty="0" smtClean="0"/>
                        <a:t> 944,50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20 636,30</a:t>
                      </a:r>
                      <a:endParaRPr lang="fr-F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Total général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dirty="0" smtClean="0"/>
                        <a:t>21 944,50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20 636,30</a:t>
                      </a:r>
                      <a:endParaRPr lang="fr-FR" sz="11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67544" y="1556792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financier 2012</a:t>
            </a:r>
            <a:endParaRPr lang="fr-FR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67544" y="2420888"/>
          <a:ext cx="820891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152128"/>
                <a:gridCol w="1152128"/>
                <a:gridCol w="1224136"/>
                <a:gridCol w="1512168"/>
                <a:gridCol w="1368152"/>
              </a:tblGrid>
              <a:tr h="35348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Actif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Passif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53480"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2012</a:t>
                      </a:r>
                      <a:endParaRPr lang="fr-FR" dirty="0"/>
                    </a:p>
                  </a:txBody>
                  <a:tcPr/>
                </a:tc>
              </a:tr>
              <a:tr h="3486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soldes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21 503,77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25 646,62</a:t>
                      </a:r>
                      <a:endParaRPr lang="fr-FR" dirty="0"/>
                    </a:p>
                  </a:txBody>
                  <a:tcPr/>
                </a:tc>
              </a:tr>
              <a:tr h="35348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excédents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4 142,85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3 149,99</a:t>
                      </a:r>
                      <a:endParaRPr lang="fr-FR" dirty="0"/>
                    </a:p>
                  </a:txBody>
                  <a:tcPr/>
                </a:tc>
              </a:tr>
              <a:tr h="35348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déficits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</a:tr>
              <a:tr h="353480">
                <a:tc>
                  <a:txBody>
                    <a:bodyPr/>
                    <a:lstStyle/>
                    <a:p>
                      <a:r>
                        <a:rPr lang="fr-FR" dirty="0" smtClean="0"/>
                        <a:t>Compte courant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7 399,87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3 374,60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</a:tr>
              <a:tr h="353480">
                <a:tc>
                  <a:txBody>
                    <a:bodyPr/>
                    <a:lstStyle/>
                    <a:p>
                      <a:r>
                        <a:rPr lang="fr-FR" dirty="0" smtClean="0"/>
                        <a:t>Livret</a:t>
                      </a:r>
                      <a:r>
                        <a:rPr lang="fr-FR" baseline="0" dirty="0" smtClean="0"/>
                        <a:t> bleu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18 246,75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25 422,01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</a:tr>
              <a:tr h="353480">
                <a:tc>
                  <a:txBody>
                    <a:bodyPr/>
                    <a:lstStyle/>
                    <a:p>
                      <a:r>
                        <a:rPr lang="fr-FR" dirty="0" smtClean="0"/>
                        <a:t>Total actif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25 646,62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28 796,61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Total passif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25 646,62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28 796,61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7"/>
            <a:ext cx="201561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869803" y="2420888"/>
            <a:ext cx="3726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Peter BARDGETT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19872" y="357301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2060"/>
                </a:solidFill>
              </a:rPr>
              <a:t>Ancien maire de FROME et signataire de la charte du jumelage avec Château-Gontier en juin 1975</a:t>
            </a:r>
            <a:endParaRPr lang="fr-F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391565" y="2564904"/>
            <a:ext cx="6532622" cy="11079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002060"/>
                </a:solidFill>
              </a:rPr>
              <a:t>Echanges scolaires</a:t>
            </a:r>
            <a:endParaRPr lang="fr-FR" sz="40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1556792"/>
            <a:ext cx="2113143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Échanges scolaires</a:t>
            </a:r>
            <a:endParaRPr lang="fr-FR" sz="20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55576" y="2492896"/>
            <a:ext cx="7632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Création d’un échange entre le lycée Victor Hugo et lycée irlandais de </a:t>
            </a:r>
            <a:r>
              <a:rPr lang="fr-FR" dirty="0" err="1" smtClean="0">
                <a:solidFill>
                  <a:srgbClr val="002060"/>
                </a:solidFill>
              </a:rPr>
              <a:t>Carnew</a:t>
            </a: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endParaRPr lang="fr-FR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Projet d’échange entre le Frome </a:t>
            </a:r>
            <a:r>
              <a:rPr lang="fr-FR" dirty="0" err="1" smtClean="0">
                <a:solidFill>
                  <a:srgbClr val="002060"/>
                </a:solidFill>
              </a:rPr>
              <a:t>College</a:t>
            </a:r>
            <a:r>
              <a:rPr lang="fr-FR" dirty="0" smtClean="0">
                <a:solidFill>
                  <a:srgbClr val="002060"/>
                </a:solidFill>
              </a:rPr>
              <a:t> et un collège de Château-Gontier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5536" y="148478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2060"/>
                </a:solidFill>
              </a:rPr>
              <a:t>Aides de la Communauté de Communes enveloppe 9 500 €</a:t>
            </a:r>
            <a:endParaRPr lang="fr-FR" sz="16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500336" y="2492896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560"/>
                <a:gridCol w="1800200"/>
                <a:gridCol w="216024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Echanges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nuitées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 7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40 €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43 €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≥ 7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45 €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50 €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Voyages « découverte »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nuitées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 6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7,5 €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8 €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 ou 7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8 €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9 €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&gt; 7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8,5 €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10 €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1484784"/>
            <a:ext cx="816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2060"/>
                </a:solidFill>
              </a:rPr>
              <a:t>Aides de la Communauté de Communes : enveloppe 9 500 €</a:t>
            </a:r>
            <a:endParaRPr lang="fr-FR" sz="24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187624" y="3068960"/>
          <a:ext cx="6096000" cy="148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2012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2013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 dossiers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 dossiers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échanges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échanges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découverte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découverte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1628800"/>
            <a:ext cx="7094506" cy="11079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002060"/>
                </a:solidFill>
              </a:rPr>
              <a:t>Echanges associatifs</a:t>
            </a:r>
            <a:endParaRPr lang="fr-FR" sz="40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619672" y="3356992"/>
            <a:ext cx="61540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Peu nombreux en 2013</a:t>
            </a:r>
          </a:p>
          <a:p>
            <a:endParaRPr lang="fr-FR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Harmonie des Sapeurs Pompiers à Murrhardt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Amicale des Sapeurs Pompiers à Frome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Réception des Pompiers de Murrhardt et Frome à la Ste-Barbe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19672" y="1772816"/>
            <a:ext cx="5660524" cy="11079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002060"/>
                </a:solidFill>
              </a:rPr>
              <a:t>Calendrier 2014</a:t>
            </a:r>
            <a:endParaRPr lang="fr-FR" sz="40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331640" y="4221088"/>
            <a:ext cx="62688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</a:rPr>
              <a:t>Quadripartite à Château-Gontier</a:t>
            </a:r>
            <a:endParaRPr lang="fr-FR" sz="3600" dirty="0">
              <a:solidFill>
                <a:srgbClr val="002060"/>
              </a:solidFill>
            </a:endParaRPr>
          </a:p>
        </p:txBody>
      </p:sp>
      <p:cxnSp>
        <p:nvCxnSpPr>
          <p:cNvPr id="15" name="Connecteur droit avec flèche 14"/>
          <p:cNvCxnSpPr>
            <a:stCxn id="6" idx="2"/>
            <a:endCxn id="7" idx="0"/>
          </p:cNvCxnSpPr>
          <p:nvPr/>
        </p:nvCxnSpPr>
        <p:spPr>
          <a:xfrm>
            <a:off x="4449934" y="2880812"/>
            <a:ext cx="16122" cy="1340276"/>
          </a:xfrm>
          <a:prstGeom prst="straightConnector1">
            <a:avLst/>
          </a:prstGeom>
          <a:ln w="222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1556792"/>
            <a:ext cx="257461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2060"/>
                </a:solidFill>
              </a:rPr>
              <a:t>Quadripartite 2014</a:t>
            </a:r>
            <a:endParaRPr lang="fr-FR" sz="24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619672" y="2276872"/>
            <a:ext cx="514435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</a:rPr>
              <a:t> 26 au 29 juin 2014 (</a:t>
            </a:r>
            <a:r>
              <a:rPr lang="fr-FR" sz="2400" dirty="0" err="1" smtClean="0">
                <a:solidFill>
                  <a:srgbClr val="002060"/>
                </a:solidFill>
              </a:rPr>
              <a:t>Chalibaude</a:t>
            </a:r>
            <a:r>
              <a:rPr lang="fr-FR" sz="2400" dirty="0" smtClean="0">
                <a:solidFill>
                  <a:srgbClr val="002060"/>
                </a:solidFill>
              </a:rPr>
              <a:t>)</a:t>
            </a:r>
            <a:br>
              <a:rPr lang="fr-FR" sz="2400" dirty="0" smtClean="0">
                <a:solidFill>
                  <a:srgbClr val="002060"/>
                </a:solidFill>
              </a:rPr>
            </a:br>
            <a:endParaRPr lang="fr-FR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</a:rPr>
              <a:t> 40 invités par ville, dont 10 jeunes</a:t>
            </a:r>
            <a:br>
              <a:rPr lang="fr-FR" sz="2400" dirty="0" smtClean="0">
                <a:solidFill>
                  <a:srgbClr val="002060"/>
                </a:solidFill>
              </a:rPr>
            </a:br>
            <a:endParaRPr lang="fr-FR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</a:rPr>
              <a:t> hébergement en familles</a:t>
            </a:r>
            <a:br>
              <a:rPr lang="fr-FR" sz="2400" dirty="0" smtClean="0">
                <a:solidFill>
                  <a:srgbClr val="002060"/>
                </a:solidFill>
              </a:rPr>
            </a:br>
            <a:endParaRPr lang="fr-FR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</a:rPr>
              <a:t> Programme particulier pour les jeunes</a:t>
            </a:r>
            <a:br>
              <a:rPr lang="fr-FR" sz="2400" dirty="0" smtClean="0">
                <a:solidFill>
                  <a:srgbClr val="002060"/>
                </a:solidFill>
              </a:rPr>
            </a:br>
            <a:endParaRPr lang="fr-FR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2060"/>
                </a:solidFill>
              </a:rPr>
              <a:t> Subvention européenne refusée.</a:t>
            </a:r>
            <a:br>
              <a:rPr lang="fr-FR" sz="2400" dirty="0" smtClean="0">
                <a:solidFill>
                  <a:srgbClr val="002060"/>
                </a:solidFill>
              </a:rPr>
            </a:br>
            <a:r>
              <a:rPr lang="fr-FR" sz="1600" dirty="0" smtClean="0">
                <a:solidFill>
                  <a:srgbClr val="002060"/>
                </a:solidFill>
              </a:rPr>
              <a:t>   Seulement 20 % des dossiers ont été acceptés.</a:t>
            </a:r>
          </a:p>
          <a:p>
            <a:endParaRPr lang="fr-F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39552" y="1484785"/>
          <a:ext cx="8064896" cy="523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478"/>
                <a:gridCol w="1715865"/>
                <a:gridCol w="4968553"/>
              </a:tblGrid>
              <a:tr h="421281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Calendrier 2014</a:t>
                      </a:r>
                      <a:endParaRPr lang="fr-F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</a:tr>
              <a:tr h="2889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Date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Lieu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Objet</a:t>
                      </a:r>
                      <a:endParaRPr lang="fr-FR" sz="1400" dirty="0"/>
                    </a:p>
                  </a:txBody>
                  <a:tcPr/>
                </a:tc>
              </a:tr>
              <a:tr h="35456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2060"/>
                          </a:solidFill>
                        </a:rPr>
                        <a:t>2 – 9 mars 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Murrhardt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Stage linguistique (14 jeunes)</a:t>
                      </a:r>
                      <a:endParaRPr lang="fr-FR" sz="1400" dirty="0"/>
                    </a:p>
                  </a:txBody>
                  <a:tcPr anchor="ctr"/>
                </a:tc>
              </a:tr>
              <a:tr h="33911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23 mars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Frome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Anniversaire Grande</a:t>
                      </a:r>
                      <a:r>
                        <a:rPr lang="fr-FR" sz="1400" baseline="0" dirty="0" smtClean="0"/>
                        <a:t> Guerre (3 invités – à confirmer)</a:t>
                      </a:r>
                      <a:endParaRPr lang="fr-FR" sz="1400" dirty="0"/>
                    </a:p>
                  </a:txBody>
                  <a:tcPr anchor="ctr"/>
                </a:tc>
              </a:tr>
              <a:tr h="39001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27 avril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Château-Gontier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Venue des artisans de Murrhardt pour Arti Passion</a:t>
                      </a:r>
                      <a:endParaRPr lang="fr-FR" sz="1400" dirty="0"/>
                    </a:p>
                  </a:txBody>
                  <a:tcPr anchor="ctr"/>
                </a:tc>
              </a:tr>
              <a:tr h="37456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29 au 31 mai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Château-Gontier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Venue des Pompiers de Murrhardt (25</a:t>
                      </a:r>
                      <a:r>
                        <a:rPr lang="fr-FR" sz="1400" baseline="30000" dirty="0" smtClean="0"/>
                        <a:t>ème</a:t>
                      </a:r>
                      <a:r>
                        <a:rPr lang="fr-FR" sz="1400" dirty="0" smtClean="0"/>
                        <a:t> anniversaire)</a:t>
                      </a:r>
                      <a:endParaRPr lang="fr-FR" sz="1400" dirty="0"/>
                    </a:p>
                  </a:txBody>
                  <a:tcPr anchor="ctr"/>
                </a:tc>
              </a:tr>
              <a:tr h="35911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 au 22 juin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Murrhardt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Tournoi football Rudi </a:t>
                      </a:r>
                      <a:r>
                        <a:rPr lang="fr-FR" sz="1400" dirty="0" err="1" smtClean="0"/>
                        <a:t>Gehring</a:t>
                      </a:r>
                      <a:r>
                        <a:rPr lang="fr-FR" sz="1400" dirty="0" smtClean="0"/>
                        <a:t> (40 jeunes)</a:t>
                      </a:r>
                      <a:endParaRPr lang="fr-FR" sz="1400" dirty="0"/>
                    </a:p>
                  </a:txBody>
                  <a:tcPr anchor="ctr"/>
                </a:tc>
              </a:tr>
              <a:tr h="34366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26 au 29 juin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Château-Gontier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Quadripartite (120 invités dont 30 jeunes)</a:t>
                      </a:r>
                      <a:endParaRPr lang="fr-FR" sz="1400" dirty="0"/>
                    </a:p>
                  </a:txBody>
                  <a:tcPr anchor="ctr"/>
                </a:tc>
              </a:tr>
              <a:tr h="34366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juillet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Murrhardt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Accueil</a:t>
                      </a:r>
                      <a:r>
                        <a:rPr lang="fr-FR" sz="1400" baseline="0" dirty="0" smtClean="0"/>
                        <a:t> d’un stagiaire de Château-Gontier</a:t>
                      </a:r>
                      <a:endParaRPr lang="fr-FR" sz="1400" dirty="0"/>
                    </a:p>
                  </a:txBody>
                  <a:tcPr anchor="ctr"/>
                </a:tc>
              </a:tr>
              <a:tr h="34366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août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Château-Gontier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Accueil d’un stagiaire de Murrhardt</a:t>
                      </a:r>
                      <a:endParaRPr lang="fr-FR" sz="1400" dirty="0"/>
                    </a:p>
                  </a:txBody>
                  <a:tcPr anchor="ctr"/>
                </a:tc>
              </a:tr>
              <a:tr h="39456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septembre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Frome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Déplacement de l’Amicale des Sapeurs Pompiers</a:t>
                      </a:r>
                      <a:endParaRPr lang="fr-FR" sz="1400" dirty="0"/>
                    </a:p>
                  </a:txBody>
                  <a:tcPr anchor="ctr"/>
                </a:tc>
              </a:tr>
              <a:tr h="39456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septembre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Frome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</a:t>
                      </a:r>
                      <a:r>
                        <a:rPr lang="fr-FR" sz="1400" baseline="30000" dirty="0" smtClean="0"/>
                        <a:t>ère</a:t>
                      </a:r>
                      <a:r>
                        <a:rPr lang="fr-FR" sz="1400" dirty="0" smtClean="0"/>
                        <a:t> action des réseaux thématiques (sous réserve)</a:t>
                      </a:r>
                      <a:endParaRPr lang="fr-FR" sz="1400" dirty="0"/>
                    </a:p>
                  </a:txBody>
                  <a:tcPr anchor="ctr"/>
                </a:tc>
              </a:tr>
              <a:tr h="39456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novembre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Château-Gontier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Assemblée Générale (élections)</a:t>
                      </a:r>
                      <a:endParaRPr lang="fr-FR" sz="1400" dirty="0"/>
                    </a:p>
                  </a:txBody>
                  <a:tcPr anchor="ctr"/>
                </a:tc>
              </a:tr>
              <a:tr h="44227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décembre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Château-Gontier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Venue des Pompiers de</a:t>
                      </a:r>
                      <a:r>
                        <a:rPr lang="fr-FR" sz="1400" baseline="0" dirty="0" smtClean="0"/>
                        <a:t> Frome et Murrhardt (Ste-Barbe)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707904" y="2420888"/>
            <a:ext cx="4566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Dr. Werner WAGNER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07904" y="357301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2060"/>
                </a:solidFill>
              </a:rPr>
              <a:t>Membre fondateur du jumelage entre Château-Gontier et Murrhardt en 1966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233358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315100" y="2348880"/>
            <a:ext cx="630557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Mme Madeleine GAGNEUX</a:t>
            </a:r>
          </a:p>
          <a:p>
            <a:pPr algn="ctr"/>
            <a:r>
              <a:rPr lang="fr-FR" sz="1600" b="1" dirty="0" smtClean="0">
                <a:solidFill>
                  <a:srgbClr val="002060"/>
                </a:solidFill>
              </a:rPr>
              <a:t>Épouse de « Jo » </a:t>
            </a:r>
            <a:r>
              <a:rPr lang="fr-FR" sz="1600" b="1" dirty="0" err="1" smtClean="0">
                <a:solidFill>
                  <a:srgbClr val="002060"/>
                </a:solidFill>
              </a:rPr>
              <a:t>Gagneux</a:t>
            </a:r>
            <a:r>
              <a:rPr lang="fr-FR" sz="1600" b="1" dirty="0" smtClean="0">
                <a:solidFill>
                  <a:srgbClr val="002060"/>
                </a:solidFill>
              </a:rPr>
              <a:t>, pionnier du Jumelage avec Murrhardt</a:t>
            </a:r>
          </a:p>
          <a:p>
            <a:pPr algn="ctr"/>
            <a:endParaRPr lang="fr-FR" sz="4000" b="1" dirty="0" smtClean="0">
              <a:solidFill>
                <a:srgbClr val="002060"/>
              </a:solidFill>
            </a:endParaRPr>
          </a:p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Mr François HERON</a:t>
            </a:r>
          </a:p>
          <a:p>
            <a:pPr algn="ctr"/>
            <a:r>
              <a:rPr lang="fr-FR" sz="1600" b="1" dirty="0" smtClean="0">
                <a:solidFill>
                  <a:srgbClr val="002060"/>
                </a:solidFill>
              </a:rPr>
              <a:t>Epoux de Christina Héron, professeur d’allemand au Comité de Jumelage</a:t>
            </a:r>
          </a:p>
        </p:txBody>
      </p:sp>
      <p:sp>
        <p:nvSpPr>
          <p:cNvPr id="25602" name="AutoShape 2" descr="data:image/jpeg;base64,/9j/4AAQSkZJRgABAQAAAQABAAD/2wCEAAkGBggSBRQUExQWFRUUGB4YGBcYGBQUGhceHxsWHBoUIB0aHSYfGSQlHR4eHzElJCctMCwsHx4xODAqNSYsLCkBCQoKDgwNGQ8PFyokHxwqLikwKSkpKSksKSksLCkpKSkrKSwpKSwpKSkpKSkpKSkpKSwpKSksLCkpKSkpKSkpKf/AABEIAFAAUAMBIgACEQEDEQH/xAAbAAACAwEBAQAAAAAAAAAAAAAFBgMEBwIAAf/EADMQAAECBQIDBgYBBQEAAAAAAAECAwAEBREhEjEGQVETImFxgZEUMkKhscHRFiNS4fAV/8QAGAEAAwEBAAAAAAAAAAAAAAAAAQIDAAT/xAAeEQEBAAICAgMAAAAAAAAAAAAAAQIRAzESITJBUf/aAAwDAQACEQMRAD8AtHhRiPHhVmGcS0dfDRmKw4Xbjh2jSyRkpHmQIYKmtpqSUtZskC5MZwqZmJqeKlXDY2HL/usC3RscfKvtUqiEukNJ1W+rl6QLROTynAkqIvsRewJ8LwdTKt2tYRZk5JozgTpBB38ISZ7q14bIp0db7yChTaVFG6gNKx1GN/WDjfDLam7i2YO07h5CKsiYb+skLTuLn6h6wUckkiZsABcXt6kHEUQs0TFcJpvHH9JJh2MjHz/z4wJBeJ0JxHktxIAbRmIfHMwXaiiXHyp7znj0T+4FKbQlOMCOZ6aWaw68r61lCB7BP6irVE2lk3JJIvi+9tv9xPL2tx+hCWSkryRgXgtRUoKs4+0INMnZhU+EgKz1OLdTiGDiZc3LVlKLFJWkKwSR6Y8oSR0ZWNVo0mst4Nxe5HlkQVnKbrlwU/OMpPiMWPgRCTwBXXexAK7laSpIItfTuMjHp1vGhykxqbsRpUDtcH784tHHl2W2HitJJTpINiOhG8SaYvzTY+KNueYhLUEpbTxZKR0eK5XTGaomEDeLDcy0RvGYWmGZczhWn5Rc26GB09KXzt+ImYeaKdN94iqax2eTZPP+IjyOvg19q9OYlUO6gRqPMnO+/lGi8aS9FeprJccCXMJStJCig6QbKTyuOvQRmbk0xpGkj8Q6VB2mvcEhRW2FgpIsRqKsC3VUDHpTl1uDPDNGmAtsOEKQg3BGL+PhDk+6gTCb4N8HblCrwBUHPgFMufMixB5FJvn3FoM8QICqeFlWlLXfVYXKrbIis6cmfyVanXpduc03BsIpniiWhQce7R8k7nMV5paEphkyHUlOCcIiJuZcAi9VywZ82Wm3XJ/AgaZloKIT3iBe5wPIDn6wNm8atInXAq/TMNPaNvSyVJsQRqjO56edMuoajbAttv4Q50R1s0NrQbaUgeo3B9cxPPpfhnteTLLVNjTZJ6nEPrtGde4cLS0IUbd0kA2I5gxnDk3Ma7iwsdziHTh+vTj1GBwO9p+326wMFObL8HeFGChlNxYobSg+eVKHuqKnEdXmW23r3sshtHeI23ULZGYYaY023JJBObXJP59oy2X4rUuuzkzpC2VL7NtteUqCVHI/xJPMZiscl2YqBRgZQqVAmstN9uQIdqJxbSpiWDDiAyojGRpPkrkfOFCsUtbNZWgnUL3B6jkYJWPOvKvHcoo/FecRvNns49Lq/vpPjCqonk3QsevtBegLqLct2iUFTX1AdBuoDfHWBykgTgPU2PrGi0J7TwsydKdOm17JwRcHOoHJF9oF6PhL5bU5eqyS2MKBFr22PtDQzPSzFPIQSoFWsi1ykBIJOPUfeF56dpNyEobClX7oABJugYsTYnJi3Lrbbd1EEApKSNaxZJSQRbSMZOOmISTVWt3EXE3Hc07LBlrul2yEpGVZxc25DfG8CilHxLcs38jPzHqrl/Pr4QHpDK2nlzTtlFKR2ViFBSli49tj0PlBiltdlIFasqVknqTzirit3RGdnkN2TuYtydbcuUFRUAMg94Dyvt6QqTU6QrXudkj9xcpx7OS1KOVZPjBB/9k="/>
          <p:cNvSpPr>
            <a:spLocks noChangeAspect="1" noChangeArrowheads="1"/>
          </p:cNvSpPr>
          <p:nvPr/>
        </p:nvSpPr>
        <p:spPr bwMode="auto">
          <a:xfrm>
            <a:off x="155575" y="-365125"/>
            <a:ext cx="762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04" name="AutoShape 4" descr="data:image/jpeg;base64,/9j/4AAQSkZJRgABAQAAAQABAAD/2wCEAAkGBggSBRQUExQWFRUUGB4YGBcYGBQUGhceHxsWHBoUIB0aHSYfGSQlHR4eHzElJCctMCwsHx4xODAqNSYsLCkBCQoKDgwNGQ8PFyokHxwqLikwKSkpKSksKSksLCkpKSkrKSwpKSwpKSkpKSkpKSkpKSwpKSksLCkpKSkpKSkpKf/AABEIAFAAUAMBIgACEQEDEQH/xAAbAAACAwEBAQAAAAAAAAAAAAAFBgMEBwIAAf/EADMQAAECBQIDBgYBBQEAAAAAAAECAwAEBREhEjEGQVETImFxgZEUMkKhscHRFiNS4fAV/8QAGAEAAwEBAAAAAAAAAAAAAAAAAQIDAAT/xAAeEQEBAAICAgMAAAAAAAAAAAAAAQIRAzESITJBUf/aAAwDAQACEQMRAD8AtHhRiPHhVmGcS0dfDRmKw4Xbjh2jSyRkpHmQIYKmtpqSUtZskC5MZwqZmJqeKlXDY2HL/usC3RscfKvtUqiEukNJ1W+rl6QLROTynAkqIvsRewJ8LwdTKt2tYRZk5JozgTpBB38ISZ7q14bIp0db7yChTaVFG6gNKx1GN/WDjfDLam7i2YO07h5CKsiYb+skLTuLn6h6wUckkiZsABcXt6kHEUQs0TFcJpvHH9JJh2MjHz/z4wJBeJ0JxHktxIAbRmIfHMwXaiiXHyp7znj0T+4FKbQlOMCOZ6aWaw68r61lCB7BP6irVE2lk3JJIvi+9tv9xPL2tx+hCWSkryRgXgtRUoKs4+0INMnZhU+EgKz1OLdTiGDiZc3LVlKLFJWkKwSR6Y8oSR0ZWNVo0mst4Nxe5HlkQVnKbrlwU/OMpPiMWPgRCTwBXXexAK7laSpIItfTuMjHp1vGhykxqbsRpUDtcH784tHHl2W2HitJJTpINiOhG8SaYvzTY+KNueYhLUEpbTxZKR0eK5XTGaomEDeLDcy0RvGYWmGZczhWn5Rc26GB09KXzt+ImYeaKdN94iqax2eTZPP+IjyOvg19q9OYlUO6gRqPMnO+/lGi8aS9FeprJccCXMJStJCig6QbKTyuOvQRmbk0xpGkj8Q6VB2mvcEhRW2FgpIsRqKsC3VUDHpTl1uDPDNGmAtsOEKQg3BGL+PhDk+6gTCb4N8HblCrwBUHPgFMufMixB5FJvn3FoM8QICqeFlWlLXfVYXKrbIis6cmfyVanXpduc03BsIpniiWhQce7R8k7nMV5paEphkyHUlOCcIiJuZcAi9VywZ82Wm3XJ/AgaZloKIT3iBe5wPIDn6wNm8atInXAq/TMNPaNvSyVJsQRqjO56edMuoajbAttv4Q50R1s0NrQbaUgeo3B9cxPPpfhnteTLLVNjTZJ6nEPrtGde4cLS0IUbd0kA2I5gxnDk3Ma7iwsdziHTh+vTj1GBwO9p+326wMFObL8HeFGChlNxYobSg+eVKHuqKnEdXmW23r3sshtHeI23ULZGYYaY023JJBObXJP59oy2X4rUuuzkzpC2VL7NtteUqCVHI/xJPMZiscl2YqBRgZQqVAmstN9uQIdqJxbSpiWDDiAyojGRpPkrkfOFCsUtbNZWgnUL3B6jkYJWPOvKvHcoo/FecRvNns49Lq/vpPjCqonk3QsevtBegLqLct2iUFTX1AdBuoDfHWBykgTgPU2PrGi0J7TwsydKdOm17JwRcHOoHJF9oF6PhL5bU5eqyS2MKBFr22PtDQzPSzFPIQSoFWsi1ykBIJOPUfeF56dpNyEobClX7oABJugYsTYnJi3Lrbbd1EEApKSNaxZJSQRbSMZOOmISTVWt3EXE3Hc07LBlrul2yEpGVZxc25DfG8CilHxLcs38jPzHqrl/Pr4QHpDK2nlzTtlFKR2ViFBSli49tj0PlBiltdlIFasqVknqTzirit3RGdnkN2TuYtydbcuUFRUAMg94Dyvt6QqTU6QrXudkj9xcpx7OS1KOVZPjBB/9k="/>
          <p:cNvSpPr>
            <a:spLocks noChangeAspect="1" noChangeArrowheads="1"/>
          </p:cNvSpPr>
          <p:nvPr/>
        </p:nvSpPr>
        <p:spPr bwMode="auto">
          <a:xfrm>
            <a:off x="155575" y="-365125"/>
            <a:ext cx="762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19672" y="1916832"/>
            <a:ext cx="5873659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002060"/>
                </a:solidFill>
              </a:rPr>
              <a:t>Quadripartite Rabka</a:t>
            </a:r>
          </a:p>
          <a:p>
            <a:pPr algn="ctr"/>
            <a:r>
              <a:rPr lang="fr-FR" sz="3600" dirty="0" smtClean="0">
                <a:solidFill>
                  <a:srgbClr val="002060"/>
                </a:solidFill>
              </a:rPr>
              <a:t>25 – 29 juillet</a:t>
            </a:r>
            <a:endParaRPr lang="fr-FR" sz="36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1484784"/>
            <a:ext cx="229671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Quadripartite Rabka</a:t>
            </a:r>
            <a:endParaRPr lang="fr-FR" sz="2000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262744" y="3618890"/>
            <a:ext cx="42534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36 participants</a:t>
            </a:r>
          </a:p>
          <a:p>
            <a:endParaRPr lang="fr-FR" dirty="0" smtClean="0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12 « officiels »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5 jeunes du groupe FFE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5 jeunes footballeurs et 2 </a:t>
            </a:r>
            <a:r>
              <a:rPr lang="fr-FR" dirty="0" err="1" smtClean="0">
                <a:solidFill>
                  <a:srgbClr val="002060"/>
                </a:solidFill>
              </a:rPr>
              <a:t>encadrants</a:t>
            </a:r>
            <a:endParaRPr lang="fr-FR" dirty="0" smtClean="0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 12 autres personnes.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62744" y="2564904"/>
            <a:ext cx="2589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25 au 29 juillet 2013</a:t>
            </a:r>
          </a:p>
          <a:p>
            <a:endParaRPr lang="fr-FR" b="1" dirty="0" smtClean="0">
              <a:solidFill>
                <a:srgbClr val="002060"/>
              </a:solidFill>
            </a:endParaRPr>
          </a:p>
          <a:p>
            <a:r>
              <a:rPr lang="fr-FR" b="1" dirty="0" smtClean="0">
                <a:solidFill>
                  <a:srgbClr val="002060"/>
                </a:solidFill>
              </a:rPr>
              <a:t>Voyage : car + avion + car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902704" y="2492896"/>
            <a:ext cx="0" cy="28803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20130726_142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3568" y="1628800"/>
            <a:ext cx="1854056" cy="3564880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pic>
        <p:nvPicPr>
          <p:cNvPr id="14" name="Image 13" descr="normal_img_8681.jpg"/>
          <p:cNvPicPr>
            <a:picLocks noChangeAspect="1"/>
          </p:cNvPicPr>
          <p:nvPr/>
        </p:nvPicPr>
        <p:blipFill>
          <a:blip r:embed="rId4" cstate="print"/>
          <a:srcRect l="22680" t="8526" r="14951"/>
          <a:stretch>
            <a:fillRect/>
          </a:stretch>
        </p:blipFill>
        <p:spPr>
          <a:xfrm>
            <a:off x="3439046" y="1628800"/>
            <a:ext cx="2141066" cy="2088232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pic>
        <p:nvPicPr>
          <p:cNvPr id="15" name="Image 14" descr="orateur.bmp"/>
          <p:cNvPicPr>
            <a:picLocks noChangeAspect="1"/>
          </p:cNvPicPr>
          <p:nvPr/>
        </p:nvPicPr>
        <p:blipFill>
          <a:blip r:embed="rId5" cstate="print"/>
          <a:srcRect b="20931"/>
          <a:stretch>
            <a:fillRect/>
          </a:stretch>
        </p:blipFill>
        <p:spPr>
          <a:xfrm>
            <a:off x="6084169" y="1628800"/>
            <a:ext cx="1980749" cy="2088232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pic>
        <p:nvPicPr>
          <p:cNvPr id="16" name="Image 15" descr="normal_img_8673.jpg"/>
          <p:cNvPicPr>
            <a:picLocks noChangeAspect="1"/>
          </p:cNvPicPr>
          <p:nvPr/>
        </p:nvPicPr>
        <p:blipFill>
          <a:blip r:embed="rId6" cstate="print"/>
          <a:srcRect l="18875" r="3266"/>
          <a:stretch>
            <a:fillRect/>
          </a:stretch>
        </p:blipFill>
        <p:spPr>
          <a:xfrm>
            <a:off x="3472424" y="4293096"/>
            <a:ext cx="2107688" cy="1800200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pic>
        <p:nvPicPr>
          <p:cNvPr id="17" name="Image 16" descr="normal_img_8674.jpg"/>
          <p:cNvPicPr>
            <a:picLocks noChangeAspect="1"/>
          </p:cNvPicPr>
          <p:nvPr/>
        </p:nvPicPr>
        <p:blipFill>
          <a:blip r:embed="rId7" cstate="print"/>
          <a:srcRect l="9006" r="16838" b="8762"/>
          <a:stretch>
            <a:fillRect/>
          </a:stretch>
        </p:blipFill>
        <p:spPr>
          <a:xfrm>
            <a:off x="6084168" y="4284385"/>
            <a:ext cx="2200244" cy="1800200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539552" y="5301208"/>
            <a:ext cx="2322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002060"/>
                </a:solidFill>
              </a:rPr>
              <a:t>Karolina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</a:rPr>
              <a:t>Janiszewska</a:t>
            </a:r>
            <a:endParaRPr lang="fr-FR" sz="1600" dirty="0" smtClean="0">
              <a:solidFill>
                <a:srgbClr val="002060"/>
              </a:solidFill>
            </a:endParaRPr>
          </a:p>
          <a:p>
            <a:pPr algn="ctr"/>
            <a:r>
              <a:rPr lang="fr-FR" sz="1600" dirty="0" smtClean="0">
                <a:solidFill>
                  <a:srgbClr val="002060"/>
                </a:solidFill>
              </a:rPr>
              <a:t>Responsable du Jumelage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35896" y="6156593"/>
            <a:ext cx="1855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2060"/>
                </a:solidFill>
              </a:rPr>
              <a:t>Armin </a:t>
            </a:r>
            <a:r>
              <a:rPr lang="fr-FR" sz="1600" dirty="0" err="1" smtClean="0">
                <a:solidFill>
                  <a:srgbClr val="002060"/>
                </a:solidFill>
              </a:rPr>
              <a:t>Moessner</a:t>
            </a:r>
            <a:endParaRPr lang="fr-FR" sz="1600" dirty="0" smtClean="0">
              <a:solidFill>
                <a:srgbClr val="002060"/>
              </a:solidFill>
            </a:endParaRPr>
          </a:p>
          <a:p>
            <a:pPr algn="ctr"/>
            <a:r>
              <a:rPr lang="fr-FR" sz="1600" dirty="0" smtClean="0">
                <a:solidFill>
                  <a:srgbClr val="002060"/>
                </a:solidFill>
              </a:rPr>
              <a:t>Maire de Murrhardt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34806" y="3739098"/>
            <a:ext cx="24420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2060"/>
                </a:solidFill>
              </a:rPr>
              <a:t>Vincent Saulnier</a:t>
            </a:r>
          </a:p>
          <a:p>
            <a:pPr algn="ctr"/>
            <a:r>
              <a:rPr lang="fr-FR" sz="1400" dirty="0" smtClean="0">
                <a:solidFill>
                  <a:srgbClr val="002060"/>
                </a:solidFill>
              </a:rPr>
              <a:t>Maire-adjoint Château-Gontier</a:t>
            </a:r>
            <a:endParaRPr lang="fr-FR" sz="1400" dirty="0">
              <a:solidFill>
                <a:srgbClr val="00206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851920" y="3717032"/>
            <a:ext cx="1483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002060"/>
                </a:solidFill>
              </a:rPr>
              <a:t>Ewa</a:t>
            </a:r>
            <a:r>
              <a:rPr lang="fr-FR" sz="1600" dirty="0" smtClean="0">
                <a:solidFill>
                  <a:srgbClr val="002060"/>
                </a:solidFill>
              </a:rPr>
              <a:t> </a:t>
            </a:r>
            <a:r>
              <a:rPr lang="fr-FR" sz="1600" dirty="0" err="1" smtClean="0">
                <a:solidFill>
                  <a:srgbClr val="002060"/>
                </a:solidFill>
              </a:rPr>
              <a:t>Przybyło</a:t>
            </a:r>
            <a:endParaRPr lang="fr-FR" sz="1600" dirty="0" smtClean="0">
              <a:solidFill>
                <a:srgbClr val="002060"/>
              </a:solidFill>
            </a:endParaRPr>
          </a:p>
          <a:p>
            <a:pPr algn="ctr"/>
            <a:r>
              <a:rPr lang="fr-FR" sz="1600" dirty="0" smtClean="0">
                <a:solidFill>
                  <a:srgbClr val="002060"/>
                </a:solidFill>
              </a:rPr>
              <a:t>Maire de Rabka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528012" y="6093296"/>
            <a:ext cx="1517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002060"/>
                </a:solidFill>
              </a:rPr>
              <a:t>Dickon</a:t>
            </a:r>
            <a:r>
              <a:rPr lang="fr-FR" sz="1600" dirty="0" smtClean="0">
                <a:solidFill>
                  <a:srgbClr val="002060"/>
                </a:solidFill>
              </a:rPr>
              <a:t> Moore</a:t>
            </a:r>
          </a:p>
          <a:p>
            <a:pPr algn="ctr"/>
            <a:r>
              <a:rPr lang="fr-FR" sz="1600" dirty="0" smtClean="0">
                <a:solidFill>
                  <a:srgbClr val="002060"/>
                </a:solidFill>
              </a:rPr>
              <a:t>Maire de Frome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264" y="0"/>
            <a:ext cx="7067128" cy="13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foot équipe.bmp"/>
          <p:cNvPicPr>
            <a:picLocks noChangeAspect="1"/>
          </p:cNvPicPr>
          <p:nvPr/>
        </p:nvPicPr>
        <p:blipFill>
          <a:blip r:embed="rId3" cstate="print"/>
          <a:srcRect t="7825" b="13924"/>
          <a:stretch>
            <a:fillRect/>
          </a:stretch>
        </p:blipFill>
        <p:spPr>
          <a:xfrm>
            <a:off x="611560" y="1556792"/>
            <a:ext cx="3528392" cy="2070747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pic>
        <p:nvPicPr>
          <p:cNvPr id="11" name="Image 10" descr="foot dirigeants.jpg"/>
          <p:cNvPicPr>
            <a:picLocks noChangeAspect="1"/>
          </p:cNvPicPr>
          <p:nvPr/>
        </p:nvPicPr>
        <p:blipFill>
          <a:blip r:embed="rId4" cstate="print"/>
          <a:srcRect l="11184" t="5263"/>
          <a:stretch>
            <a:fillRect/>
          </a:stretch>
        </p:blipFill>
        <p:spPr>
          <a:xfrm>
            <a:off x="5004048" y="1556792"/>
            <a:ext cx="2862318" cy="2289854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pic>
        <p:nvPicPr>
          <p:cNvPr id="19" name="Image 18" descr="foot7.bmp"/>
          <p:cNvPicPr>
            <a:picLocks noChangeAspect="1"/>
          </p:cNvPicPr>
          <p:nvPr/>
        </p:nvPicPr>
        <p:blipFill>
          <a:blip r:embed="rId5" cstate="print"/>
          <a:srcRect l="27175" t="8545" r="19388" b="12414"/>
          <a:stretch>
            <a:fillRect/>
          </a:stretch>
        </p:blipFill>
        <p:spPr>
          <a:xfrm>
            <a:off x="1656649" y="4149080"/>
            <a:ext cx="1619207" cy="2304256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pic>
        <p:nvPicPr>
          <p:cNvPr id="20" name="Image 19" descr="20130728_1731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0659" y="4293096"/>
            <a:ext cx="3262205" cy="1944216"/>
          </a:xfrm>
          <a:prstGeom prst="rect">
            <a:avLst/>
          </a:prstGeom>
          <a:noFill/>
          <a:effectLst>
            <a:outerShdw blurRad="114300" dist="50800" dir="3000000" algn="ctr" rotWithShape="0">
              <a:srgbClr val="000000">
                <a:alpha val="91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827584" y="3717032"/>
            <a:ext cx="291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</a:rPr>
              <a:t>Les 5 footballeurs et leurs cadres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486916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02060"/>
                </a:solidFill>
              </a:rPr>
              <a:t>Même catégorie ?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80112" y="3861048"/>
            <a:ext cx="1700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</a:rPr>
              <a:t>Supporters actifs !</a:t>
            </a:r>
            <a:endParaRPr lang="fr-FR" sz="1600" dirty="0">
              <a:solidFill>
                <a:srgbClr val="00206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58128" y="6309320"/>
            <a:ext cx="319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</a:rPr>
              <a:t>Avec les footballeuses de Murrhardt</a:t>
            </a:r>
            <a:endParaRPr lang="fr-FR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4749</TotalTime>
  <Words>974</Words>
  <Application>Microsoft Office PowerPoint</Application>
  <PresentationFormat>Affichage à l'écran (4:3)</PresentationFormat>
  <Paragraphs>403</Paragraphs>
  <Slides>37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Cadoret</dc:creator>
  <cp:lastModifiedBy>Cadoret</cp:lastModifiedBy>
  <cp:revision>237</cp:revision>
  <dcterms:created xsi:type="dcterms:W3CDTF">2013-12-06T09:12:41Z</dcterms:created>
  <dcterms:modified xsi:type="dcterms:W3CDTF">2013-12-11T16:10:06Z</dcterms:modified>
</cp:coreProperties>
</file>